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8826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63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3449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9933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0810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5557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7958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337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6028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9240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772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687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12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41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708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6802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031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3945EA-1B59-454B-AFA3-3B3A1F23F7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2404534"/>
            <a:ext cx="7993843" cy="164630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4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Анализ ресурсов и основных факторов производства </a:t>
            </a:r>
            <a:r>
              <a:rPr lang="ru-RU" sz="4400" b="1" kern="0" dirty="0">
                <a:latin typeface="Times New Roman" panose="02020603050405020304" pitchFamily="18" charset="0"/>
                <a:ea typeface="Calibri" panose="020F0502020204030204" pitchFamily="34" charset="0"/>
              </a:rPr>
              <a:t>Франции</a:t>
            </a:r>
            <a:endParaRPr lang="ru-RU" sz="4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C57FD97-09AA-4075-8600-26C0B74C2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740812"/>
            <a:ext cx="7766936" cy="406920"/>
          </a:xfrm>
        </p:spPr>
        <p:txBody>
          <a:bodyPr/>
          <a:lstStyle/>
          <a:p>
            <a:pPr algn="l"/>
            <a:r>
              <a:rPr lang="ru-RU" dirty="0"/>
              <a:t>Автор: </a:t>
            </a:r>
            <a:r>
              <a:rPr lang="ru-RU" dirty="0" err="1"/>
              <a:t>Розметов</a:t>
            </a:r>
            <a:r>
              <a:rPr lang="ru-RU" dirty="0"/>
              <a:t> </a:t>
            </a:r>
            <a:r>
              <a:rPr lang="ru-RU" dirty="0" err="1"/>
              <a:t>Бахадир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4013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25DBA4-7825-48A0-B065-22F5743F9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937895"/>
          </a:xfrm>
        </p:spPr>
        <p:txBody>
          <a:bodyPr>
            <a:normAutofit/>
          </a:bodyPr>
          <a:lstStyle/>
          <a:p>
            <a:pPr algn="ctr"/>
            <a:r>
              <a:rPr lang="ru-RU" sz="4800" kern="0" dirty="0">
                <a:effectLst/>
                <a:latin typeface="Bahnschrift SemiLight Condensed" panose="020B0502040204020203" pitchFamily="34" charset="0"/>
                <a:ea typeface="Calibri" panose="020F0502020204030204" pitchFamily="34" charset="0"/>
              </a:rPr>
              <a:t>Информация</a:t>
            </a:r>
            <a:endParaRPr lang="ru-RU" sz="4800" dirty="0">
              <a:latin typeface="Bahnschrift SemiLight Condense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E0EFE-C9D0-45F9-9707-1E46480C0442}"/>
              </a:ext>
            </a:extLst>
          </p:cNvPr>
          <p:cNvSpPr txBox="1"/>
          <p:nvPr/>
        </p:nvSpPr>
        <p:spPr>
          <a:xfrm>
            <a:off x="6096000" y="1374043"/>
            <a:ext cx="3729644" cy="48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Информация: включает в себя знания, данные и технологии, необходимые для эффективного управления производством и бизнес-процессами.</a:t>
            </a:r>
            <a:endParaRPr lang="ru-R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4997B5-FE67-477A-B5C4-439152A68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94" y="881149"/>
            <a:ext cx="5794606" cy="579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91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467769-9B77-4873-999F-572356882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4" y="77332"/>
            <a:ext cx="6029246" cy="2566115"/>
          </a:xfrm>
        </p:spPr>
        <p:txBody>
          <a:bodyPr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Благодаря развитой информационной инфраструктуре и доступу к современным технологиям, данные и информация легко доступны для бизнеса.</a:t>
            </a:r>
            <a:endParaRPr lang="ru-RU" sz="28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1F8C5-0A20-472C-9ACD-03E76E5574D8}"/>
              </a:ext>
            </a:extLst>
          </p:cNvPr>
          <p:cNvSpPr txBox="1"/>
          <p:nvPr/>
        </p:nvSpPr>
        <p:spPr>
          <a:xfrm>
            <a:off x="66754" y="6113702"/>
            <a:ext cx="8777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Показатели доступности интернета 99% населения;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7DC51B-C3AE-4035-B879-E7B7D04D6E9A}"/>
              </a:ext>
            </a:extLst>
          </p:cNvPr>
          <p:cNvSpPr txBox="1"/>
          <p:nvPr/>
        </p:nvSpPr>
        <p:spPr>
          <a:xfrm>
            <a:off x="6096000" y="2398037"/>
            <a:ext cx="356338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rgbClr val="0070C0"/>
                </a:solidFill>
                <a:latin typeface="Bahnschrift SemiLight Condensed" panose="020B0502040204020203" pitchFamily="34" charset="0"/>
              </a:rPr>
              <a:t>- Доля государственных услуг, которые население может получить с использованием информационных и телекоммуникационных технологий составляет 99%;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F716F9-E43C-4243-A246-F19988B79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4" y="2398037"/>
            <a:ext cx="6029246" cy="339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98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AB3B75-B3E6-488A-9B89-B320EA2A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90" y="0"/>
            <a:ext cx="8355330" cy="2044931"/>
          </a:xfrm>
        </p:spPr>
        <p:txBody>
          <a:bodyPr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Специфический ресурс: это ресурсы, специфичные для определенной отрасли или процесса производства, такие как специализированное оборудование или уникальные навыки.</a:t>
            </a:r>
            <a:endParaRPr lang="ru-RU" sz="28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5CDBCD-6C00-44C2-A1A1-4A1FE846C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318" y="2588599"/>
            <a:ext cx="3857104" cy="399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32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F2ABBB-EE1A-4CB7-B9A5-968395C3BAAD}"/>
              </a:ext>
            </a:extLst>
          </p:cNvPr>
          <p:cNvSpPr txBox="1"/>
          <p:nvPr/>
        </p:nvSpPr>
        <p:spPr>
          <a:xfrm>
            <a:off x="311555" y="4878190"/>
            <a:ext cx="4746914" cy="1258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объем производства вина во Франции составляет примерно 46 миллионов гектолитров в год.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A23AD-84AF-414C-916D-1DEFA94EA9BF}"/>
              </a:ext>
            </a:extLst>
          </p:cNvPr>
          <p:cNvSpPr txBox="1"/>
          <p:nvPr/>
        </p:nvSpPr>
        <p:spPr>
          <a:xfrm>
            <a:off x="5258839" y="4679718"/>
            <a:ext cx="4167794" cy="2048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В стране производится более 1000 различных видов сыра, каждый из которых обладает своим характерным вкусом, ароматом и текстурой.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147133-0C61-47ED-A400-6F95C313BB85}"/>
              </a:ext>
            </a:extLst>
          </p:cNvPr>
          <p:cNvSpPr txBox="1"/>
          <p:nvPr/>
        </p:nvSpPr>
        <p:spPr>
          <a:xfrm>
            <a:off x="96637" y="129516"/>
            <a:ext cx="93299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Например, Франция обладает специализированными ресурсами для производства вин, сыра и других продуктов с высоким качеством.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797348-F2C0-4CC3-A2B6-52D0ACBFA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5" y="1244829"/>
            <a:ext cx="4896544" cy="343488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36C414-0AB4-4448-8EBE-320F0DBD6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404" y="1198980"/>
            <a:ext cx="6043016" cy="344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29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AD531-7B34-4C5D-B6C8-BD8844D1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70022"/>
            <a:ext cx="10515600" cy="96219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66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d Script" panose="02000000000000000000" pitchFamily="2" charset="0"/>
              </a:rPr>
              <a:t>Конец!</a:t>
            </a:r>
          </a:p>
        </p:txBody>
      </p:sp>
    </p:spTree>
    <p:extLst>
      <p:ext uri="{BB962C8B-B14F-4D97-AF65-F5344CB8AC3E}">
        <p14:creationId xmlns:p14="http://schemas.microsoft.com/office/powerpoint/2010/main" val="1794773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A1E69D2-5EBE-44DE-A49D-227EB820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3635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факторы производства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53DAD3-970D-4068-AC95-B0E87CACD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81" b="4425"/>
          <a:stretch/>
        </p:blipFill>
        <p:spPr>
          <a:xfrm>
            <a:off x="2261062" y="1408362"/>
            <a:ext cx="7425170" cy="5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12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483AB-7BD1-4B12-8B0E-0F16ABF83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6" y="1"/>
            <a:ext cx="2087880" cy="1016574"/>
          </a:xfrm>
          <a:solidFill>
            <a:srgbClr val="00B0F0"/>
          </a:solidFill>
        </p:spPr>
        <p:txBody>
          <a:bodyPr/>
          <a:lstStyle/>
          <a:p>
            <a:pPr algn="ctr"/>
            <a:r>
              <a:rPr lang="ru-RU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Труд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C9D4B0-862B-40B3-87A9-C12A1FB4E4C8}"/>
              </a:ext>
            </a:extLst>
          </p:cNvPr>
          <p:cNvSpPr txBox="1"/>
          <p:nvPr/>
        </p:nvSpPr>
        <p:spPr>
          <a:xfrm>
            <a:off x="2117636" y="62467"/>
            <a:ext cx="96331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Труд: это физический и умственный труд, вкладываемый людьми в процесс производства.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842744-4043-48EC-BDEA-629AB4FD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6" y="1016574"/>
            <a:ext cx="7484949" cy="571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90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9000">
              <a:schemeClr val="accent1">
                <a:lumMod val="5000"/>
                <a:lumOff val="95000"/>
              </a:schemeClr>
            </a:gs>
            <a:gs pos="14000">
              <a:srgbClr val="FFFF00"/>
            </a:gs>
            <a:gs pos="40000">
              <a:schemeClr val="accent1">
                <a:lumMod val="45000"/>
                <a:lumOff val="55000"/>
              </a:schemeClr>
            </a:gs>
            <a:gs pos="71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DFDD0-3027-4BD8-A923-8F9A3A1B5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37125"/>
            <a:ext cx="12192000" cy="1920875"/>
          </a:xfrm>
        </p:spPr>
        <p:txBody>
          <a:bodyPr>
            <a:noAutofit/>
          </a:bodyPr>
          <a:lstStyle/>
          <a:p>
            <a:pPr algn="just"/>
            <a:r>
              <a:rPr lang="ru-RU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Франция имеет высокий уровень образования и квалификации своих работников. Работники во многих отраслях обладают специализированными навыками и знаниями.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CE6E5-2960-4CB6-BC91-7BC6BCEE33D6}"/>
              </a:ext>
            </a:extLst>
          </p:cNvPr>
          <p:cNvSpPr txBox="1"/>
          <p:nvPr/>
        </p:nvSpPr>
        <p:spPr>
          <a:xfrm>
            <a:off x="194923" y="0"/>
            <a:ext cx="52730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Численность экономически активного населения страны 30,3 млн человек (2021)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FAE6583-7FD8-4865-B95A-AD39377CF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40" y="1377315"/>
            <a:ext cx="5273040" cy="33176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ADF154-C9F7-45B6-9D2B-4FF517477BCA}"/>
              </a:ext>
            </a:extLst>
          </p:cNvPr>
          <p:cNvSpPr txBox="1"/>
          <p:nvPr/>
        </p:nvSpPr>
        <p:spPr>
          <a:xfrm>
            <a:off x="6644640" y="323165"/>
            <a:ext cx="52730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Численность безработных в стране, 7.5%;</a:t>
            </a:r>
          </a:p>
        </p:txBody>
      </p:sp>
      <p:pic>
        <p:nvPicPr>
          <p:cNvPr id="2050" name="Picture 2" descr="Труд, земля, капитал. Что такое факторы производства">
            <a:extLst>
              <a:ext uri="{FF2B5EF4-FFF2-40B4-BE49-F238E27FC236}">
                <a16:creationId xmlns:a16="http://schemas.microsoft.com/office/drawing/2014/main" id="{52FE9EA8-E0F3-46E3-8D67-BBF640EB0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23" y="1331595"/>
            <a:ext cx="5795782" cy="369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652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81143F-5958-45B0-AE50-2183A460F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6435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Земля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552AE-6474-4E14-851E-96467117C004}"/>
              </a:ext>
            </a:extLst>
          </p:cNvPr>
          <p:cNvSpPr txBox="1"/>
          <p:nvPr/>
        </p:nvSpPr>
        <p:spPr>
          <a:xfrm>
            <a:off x="838199" y="1120140"/>
            <a:ext cx="10450485" cy="991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Земля: Ресурс, включающий в себя природные ресурсы, такие как земельные участки, водные ресурсы и природные богатства.</a:t>
            </a:r>
            <a:endParaRPr lang="ru-RU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D298F9-F65F-496E-A9D1-94A15F149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4" y="2180338"/>
            <a:ext cx="8412479" cy="467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17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6C190A-EED9-4E26-9CAA-316BE7553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246"/>
            <a:ext cx="12001500" cy="1746432"/>
          </a:xfrm>
        </p:spPr>
        <p:txBody>
          <a:bodyPr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Франция обладает разнообразными природными ресурсами, включая плодородные почвы для сельского хозяйства, богатые леса и доступ к морским ресурсам.</a:t>
            </a:r>
            <a:endParaRPr lang="ru-RU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76E62-F72F-4AE2-85C9-F1B61B5399BE}"/>
              </a:ext>
            </a:extLst>
          </p:cNvPr>
          <p:cNvSpPr txBox="1"/>
          <p:nvPr/>
        </p:nvSpPr>
        <p:spPr>
          <a:xfrm>
            <a:off x="65462" y="5971310"/>
            <a:ext cx="8164397" cy="863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Полезные ископаемые: уголь, железная руда, бокситы, уран, индустриальные минералы;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183151-6012-405B-92BB-D035433F2778}"/>
              </a:ext>
            </a:extLst>
          </p:cNvPr>
          <p:cNvSpPr txBox="1"/>
          <p:nvPr/>
        </p:nvSpPr>
        <p:spPr>
          <a:xfrm>
            <a:off x="6559089" y="1928803"/>
            <a:ext cx="3048000" cy="2443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Природные условия, необходимые для производства товаров и услуг: леса, климат, экологичная инфраструктура;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BC1D38-A950-4C36-B031-15E322F1C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928678"/>
            <a:ext cx="6243551" cy="404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6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09EA1E-E88B-4D88-B302-528BFADE509B}"/>
              </a:ext>
            </a:extLst>
          </p:cNvPr>
          <p:cNvSpPr txBox="1"/>
          <p:nvPr/>
        </p:nvSpPr>
        <p:spPr>
          <a:xfrm>
            <a:off x="0" y="0"/>
            <a:ext cx="12192000" cy="1647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Капитал: это инвестированные ресурсы, включающие физические объекты (например, здания, оборудование) и финансовые средства, необходимые для производства товаров и услуг.</a:t>
            </a:r>
            <a:endParaRPr lang="ru-R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00C1B00-A9A5-4612-B9FF-88C657015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5460"/>
            <a:ext cx="7682779" cy="511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22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59737C-C84C-472C-A0DB-ECFE8EEEA182}"/>
              </a:ext>
            </a:extLst>
          </p:cNvPr>
          <p:cNvSpPr txBox="1"/>
          <p:nvPr/>
        </p:nvSpPr>
        <p:spPr>
          <a:xfrm>
            <a:off x="3657917" y="0"/>
            <a:ext cx="8534082" cy="1452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Франция имеет развитую финансовую систему, которая обеспечивает доступ к капиталу для предприятий всех размеров.</a:t>
            </a:r>
            <a:endParaRPr lang="ru-RU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84691-0273-4AAF-AD50-F50FA06E5BF8}"/>
              </a:ext>
            </a:extLst>
          </p:cNvPr>
          <p:cNvSpPr txBox="1"/>
          <p:nvPr/>
        </p:nvSpPr>
        <p:spPr>
          <a:xfrm>
            <a:off x="3802065" y="1586529"/>
            <a:ext cx="4732020" cy="991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капитал франции составляет 3,049 трлн долларов.</a:t>
            </a:r>
            <a:endParaRPr lang="ru-RU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3CFBAD-ED14-4CC3-9358-067C623A2531}"/>
              </a:ext>
            </a:extLst>
          </p:cNvPr>
          <p:cNvSpPr txBox="1"/>
          <p:nvPr/>
        </p:nvSpPr>
        <p:spPr>
          <a:xfrm>
            <a:off x="3802065" y="2712034"/>
            <a:ext cx="4480560" cy="1258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Объём инвестиций в экономику прямых иностранных составляет 5419 млрд $;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2E9591-BE03-41E4-845A-16AD3DC23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92"/>
            <a:ext cx="3657917" cy="67549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6F660D-6193-41FF-BEFA-8D10B9A16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064" y="4117450"/>
            <a:ext cx="4732019" cy="268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87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833131-557E-421B-B783-360EC72B4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1795760" cy="2011679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Предпринимательская способность: это способность организовывать факторы производства и принимать решения для достижения успешных результатов.</a:t>
            </a:r>
            <a:endParaRPr lang="ru-RU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394D3-FC0D-4352-B610-43FA32483231}"/>
              </a:ext>
            </a:extLst>
          </p:cNvPr>
          <p:cNvSpPr txBox="1"/>
          <p:nvPr/>
        </p:nvSpPr>
        <p:spPr>
          <a:xfrm>
            <a:off x="6168566" y="1734740"/>
            <a:ext cx="3573950" cy="3296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Франция имеет долгую историю предпринимательства, поддерживаемую инновационной и исследовательской деятельностью.</a:t>
            </a:r>
            <a:endParaRPr lang="ru-RU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3B9939-574F-43D8-8F1A-AD1633A5A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734740"/>
            <a:ext cx="5825316" cy="39844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DEF7DE-561F-4D3D-AB44-052FFC2F0524}"/>
              </a:ext>
            </a:extLst>
          </p:cNvPr>
          <p:cNvSpPr txBox="1"/>
          <p:nvPr/>
        </p:nvSpPr>
        <p:spPr>
          <a:xfrm>
            <a:off x="198120" y="5903892"/>
            <a:ext cx="61029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Количество малого и среднего предпринимательства 4 млн;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A6F43E-660D-47BB-A5FD-FBE540030885}"/>
              </a:ext>
            </a:extLst>
          </p:cNvPr>
          <p:cNvSpPr txBox="1"/>
          <p:nvPr/>
        </p:nvSpPr>
        <p:spPr>
          <a:xfrm>
            <a:off x="6168566" y="4995951"/>
            <a:ext cx="610985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Количество предпринимателей в стране составляют 3,5 млн;</a:t>
            </a: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Доля занятых в малом и среднем бизнесе 47% человек;</a:t>
            </a:r>
          </a:p>
        </p:txBody>
      </p:sp>
    </p:spTree>
    <p:extLst>
      <p:ext uri="{BB962C8B-B14F-4D97-AF65-F5344CB8AC3E}">
        <p14:creationId xmlns:p14="http://schemas.microsoft.com/office/powerpoint/2010/main" val="2358257871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319</TotalTime>
  <Words>408</Words>
  <Application>Microsoft Office PowerPoint</Application>
  <PresentationFormat>Широкоэкранный</PresentationFormat>
  <Paragraphs>32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Bad Script</vt:lpstr>
      <vt:lpstr>Bahnschrift SemiLight Condensed</vt:lpstr>
      <vt:lpstr>Calibri</vt:lpstr>
      <vt:lpstr>Times New Roman</vt:lpstr>
      <vt:lpstr>Trebuchet MS</vt:lpstr>
      <vt:lpstr>Wingdings 3</vt:lpstr>
      <vt:lpstr>Аспект</vt:lpstr>
      <vt:lpstr>Анализ ресурсов и основных факторов производства Франции</vt:lpstr>
      <vt:lpstr>Основные факторы производства </vt:lpstr>
      <vt:lpstr>Труд</vt:lpstr>
      <vt:lpstr>Франция имеет высокий уровень образования и квалификации своих работников. Работники во многих отраслях обладают специализированными навыками и знаниями.</vt:lpstr>
      <vt:lpstr>Земля</vt:lpstr>
      <vt:lpstr>Франция обладает разнообразными природными ресурсами, включая плодородные почвы для сельского хозяйства, богатые леса и доступ к морским ресурсам.</vt:lpstr>
      <vt:lpstr>Презентация PowerPoint</vt:lpstr>
      <vt:lpstr>Презентация PowerPoint</vt:lpstr>
      <vt:lpstr>Предпринимательская способность: это способность организовывать факторы производства и принимать решения для достижения успешных результатов.</vt:lpstr>
      <vt:lpstr>Информация</vt:lpstr>
      <vt:lpstr>Благодаря развитой информационной инфраструктуре и доступу к современным технологиям, данные и информация легко доступны для бизнеса.</vt:lpstr>
      <vt:lpstr>Специфический ресурс: это ресурсы, специфичные для определенной отрасли или процесса производства, такие как специализированное оборудование или уникальные навыки.</vt:lpstr>
      <vt:lpstr>Презентация PowerPoint</vt:lpstr>
      <vt:lpstr>Конец!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15</cp:revision>
  <dcterms:created xsi:type="dcterms:W3CDTF">2024-01-27T16:55:52Z</dcterms:created>
  <dcterms:modified xsi:type="dcterms:W3CDTF">2024-03-13T08:23:42Z</dcterms:modified>
</cp:coreProperties>
</file>